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300" r:id="rId3"/>
    <p:sldId id="302" r:id="rId4"/>
    <p:sldId id="259" r:id="rId5"/>
    <p:sldId id="292" r:id="rId6"/>
    <p:sldId id="283" r:id="rId7"/>
    <p:sldId id="281" r:id="rId8"/>
    <p:sldId id="291" r:id="rId9"/>
    <p:sldId id="263" r:id="rId10"/>
    <p:sldId id="282" r:id="rId11"/>
    <p:sldId id="264" r:id="rId12"/>
    <p:sldId id="286" r:id="rId13"/>
    <p:sldId id="295" r:id="rId14"/>
    <p:sldId id="265" r:id="rId15"/>
    <p:sldId id="271" r:id="rId16"/>
    <p:sldId id="266" r:id="rId17"/>
    <p:sldId id="287" r:id="rId18"/>
    <p:sldId id="267" r:id="rId19"/>
    <p:sldId id="268" r:id="rId20"/>
    <p:sldId id="299" r:id="rId21"/>
    <p:sldId id="290" r:id="rId22"/>
    <p:sldId id="293" r:id="rId23"/>
    <p:sldId id="284" r:id="rId24"/>
    <p:sldId id="289" r:id="rId25"/>
    <p:sldId id="288" r:id="rId26"/>
    <p:sldId id="297" r:id="rId27"/>
    <p:sldId id="280" r:id="rId28"/>
    <p:sldId id="298" r:id="rId29"/>
    <p:sldId id="276" r:id="rId30"/>
    <p:sldId id="279" r:id="rId31"/>
    <p:sldId id="269" r:id="rId32"/>
    <p:sldId id="270" r:id="rId33"/>
    <p:sldId id="277" r:id="rId34"/>
    <p:sldId id="272" r:id="rId35"/>
    <p:sldId id="278" r:id="rId36"/>
    <p:sldId id="294" r:id="rId37"/>
    <p:sldId id="274" r:id="rId38"/>
    <p:sldId id="273" r:id="rId39"/>
    <p:sldId id="275" r:id="rId40"/>
    <p:sldId id="285" r:id="rId41"/>
    <p:sldId id="260" r:id="rId42"/>
    <p:sldId id="261" r:id="rId43"/>
    <p:sldId id="296" r:id="rId44"/>
    <p:sldId id="301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EDD4-6B2D-4A52-BE79-85EC9313985F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C155-9F7A-4FAD-A542-BEA1260F9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5C155-9F7A-4FAD-A542-BEA1260F95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F2B8-B28D-4823-82E7-4904E17E744C}" type="datetime1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1BA3-5BC9-4A33-9E15-46FF4E20E2B1}" type="datetime1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EEA2-9E1A-4253-B3BE-DCD6A25388BB}" type="datetime1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23CF-704A-4A32-9744-BA316B1B257B}" type="datetime1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CF0C-86F3-4854-9C42-ACACC973B074}" type="datetime1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27E8-26C7-4E01-8DF9-B632AC67E188}" type="datetime1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5B9-D3F9-43A5-895A-5A7ACBEF3215}" type="datetime1">
              <a:rPr lang="en-US" smtClean="0"/>
              <a:t>2/25/17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41FE-B3B6-472C-ADC4-F7CF3DAAE856}" type="datetime1">
              <a:rPr lang="en-US" smtClean="0"/>
              <a:t>2/25/17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0D63-8AD4-462C-B8F0-07A4984182E5}" type="datetime1">
              <a:rPr lang="en-US" smtClean="0"/>
              <a:t>2/25/17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17C-6231-41C1-B5B6-68DEA0F67DB1}" type="datetime1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8B23-4508-4CA0-BB34-801172DEDBF8}" type="datetime1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31CF-C245-4201-8903-8CA170E793EB}" type="datetime1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Jay Campbell  Strategic Social Consulting Jay@StrategicSocialConsulting.com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49A0-516D-4D74-A6FA-681D87697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1.png"/><Relationship Id="rId5" Type="http://schemas.openxmlformats.org/officeDocument/2006/relationships/hyperlink" Target="http://www.livechatinc.com/" TargetMode="External"/><Relationship Id="rId6" Type="http://schemas.openxmlformats.org/officeDocument/2006/relationships/hyperlink" Target="http://www.liveperson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4.png"/><Relationship Id="rId5" Type="http://schemas.openxmlformats.org/officeDocument/2006/relationships/hyperlink" Target="http://hootsuite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5.png"/><Relationship Id="rId5" Type="http://schemas.openxmlformats.org/officeDocument/2006/relationships/hyperlink" Target="http://paper.li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6920" y="203009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Marketing Your Travel Program Using 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4958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Jay </a:t>
            </a:r>
            <a:r>
              <a:rPr lang="en-US" dirty="0" smtClean="0"/>
              <a:t>Campbell </a:t>
            </a:r>
          </a:p>
          <a:p>
            <a:r>
              <a:rPr lang="en-US" dirty="0" smtClean="0"/>
              <a:t>Chief </a:t>
            </a:r>
            <a:r>
              <a:rPr lang="en-US" dirty="0"/>
              <a:t>Social Media </a:t>
            </a:r>
            <a:r>
              <a:rPr lang="en-US" dirty="0" smtClean="0"/>
              <a:t>Strategist</a:t>
            </a:r>
          </a:p>
          <a:p>
            <a:r>
              <a:rPr lang="en-US" dirty="0" smtClean="0"/>
              <a:t>Strategic Social Consulting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1-800-280-2529 x707</a:t>
            </a:r>
          </a:p>
          <a:p>
            <a:r>
              <a:rPr lang="en-US" dirty="0" smtClean="0"/>
              <a:t>Jay@StrategicSocialConsulting.com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09775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Questions to ask before creating your social media strategy:</a:t>
            </a:r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Why are your colleagues not using the travel department?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Out of the people who have used your services how many come back vs. going else where.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Survey current and past customers on their perspective.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9775"/>
            <a:ext cx="566970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2057400"/>
            <a:ext cx="2819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 Create </a:t>
            </a:r>
            <a:r>
              <a:rPr lang="en-US" sz="2000" dirty="0"/>
              <a:t>three surveys</a:t>
            </a:r>
            <a:r>
              <a:rPr lang="en-US" sz="2000" dirty="0" smtClean="0"/>
              <a:t>: </a:t>
            </a:r>
            <a:endParaRPr lang="en-US" sz="2000" dirty="0"/>
          </a:p>
          <a:p>
            <a:r>
              <a:rPr lang="en-US" sz="2000" dirty="0" smtClean="0"/>
              <a:t>     a</a:t>
            </a:r>
            <a:r>
              <a:rPr lang="en-US" sz="2000" dirty="0"/>
              <a:t>) Past clients </a:t>
            </a:r>
          </a:p>
          <a:p>
            <a:r>
              <a:rPr lang="en-US" sz="2000" dirty="0" smtClean="0"/>
              <a:t>     b</a:t>
            </a:r>
            <a:r>
              <a:rPr lang="en-US" sz="2000" dirty="0"/>
              <a:t>) </a:t>
            </a:r>
            <a:r>
              <a:rPr lang="en-US" sz="2000" dirty="0" smtClean="0"/>
              <a:t>Current clients</a:t>
            </a:r>
          </a:p>
          <a:p>
            <a:r>
              <a:rPr lang="en-US" sz="2000" dirty="0" smtClean="0"/>
              <a:t>     c</a:t>
            </a:r>
            <a:r>
              <a:rPr lang="en-US" sz="2000" dirty="0"/>
              <a:t>) Those who </a:t>
            </a:r>
            <a:r>
              <a:rPr lang="en-US" sz="2000" dirty="0" smtClean="0"/>
              <a:t>always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book through </a:t>
            </a:r>
            <a:r>
              <a:rPr lang="en-US" sz="2000" dirty="0"/>
              <a:t>an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outside source</a:t>
            </a:r>
          </a:p>
          <a:p>
            <a:endParaRPr lang="en-US" sz="2000" dirty="0"/>
          </a:p>
          <a:p>
            <a:r>
              <a:rPr lang="en-US" sz="2000" dirty="0"/>
              <a:t>2) </a:t>
            </a:r>
            <a:r>
              <a:rPr lang="en-US" sz="2000" dirty="0" err="1"/>
              <a:t>SurveyMonkey</a:t>
            </a:r>
            <a:r>
              <a:rPr lang="en-US" sz="2000" dirty="0"/>
              <a:t> </a:t>
            </a:r>
            <a:r>
              <a:rPr lang="en-US" sz="2000" dirty="0" smtClean="0"/>
              <a:t>prices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start at </a:t>
            </a:r>
            <a:r>
              <a:rPr lang="en-US" sz="2000" dirty="0"/>
              <a:t>just $17 per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month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Facebook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7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67% of B2C companies and 41% of B2B companies have acquired a customer from Facebook. </a:t>
            </a:r>
          </a:p>
        </p:txBody>
      </p:sp>
    </p:spTree>
    <p:extLst>
      <p:ext uri="{BB962C8B-B14F-4D97-AF65-F5344CB8AC3E}">
        <p14:creationId xmlns:p14="http://schemas.microsoft.com/office/powerpoint/2010/main" val="15341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" y="2009775"/>
            <a:ext cx="7415742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90" y="1676400"/>
            <a:ext cx="6169819" cy="443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69" y="1305560"/>
            <a:ext cx="5757862" cy="487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Can I Get So Many Likes?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7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1" y="1676400"/>
            <a:ext cx="5938837" cy="42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19" y="2009775"/>
            <a:ext cx="5872162" cy="423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09775"/>
            <a:ext cx="4740138" cy="347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009775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About Jay Campbell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Strategic Consultant on Social Media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Clients include 5</a:t>
            </a:r>
            <a:r>
              <a:rPr lang="en-US" baseline="30000" dirty="0" smtClean="0"/>
              <a:t>th</a:t>
            </a:r>
            <a:r>
              <a:rPr lang="en-US" dirty="0" smtClean="0"/>
              <a:t> largest CPA firm in the country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National Speaker on Social Media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Former Employers Include:</a:t>
            </a:r>
          </a:p>
          <a:p>
            <a:r>
              <a:rPr lang="en-US" dirty="0" smtClean="0"/>
              <a:t>      Walt Disney World</a:t>
            </a:r>
          </a:p>
          <a:p>
            <a:r>
              <a:rPr lang="en-US" dirty="0" smtClean="0"/>
              <a:t>      British Airways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6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9776"/>
            <a:ext cx="5334000" cy="43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2009775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Utilize Facebook tabs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Pagemondo.com lets you create a website looking Facebook tab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image to the left is from </a:t>
            </a:r>
            <a:r>
              <a:rPr lang="en-US" sz="2400" dirty="0" err="1" smtClean="0"/>
              <a:t>Pagemondo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79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Twitter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7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68" y="2009775"/>
            <a:ext cx="4730864" cy="409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981200"/>
            <a:ext cx="79343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50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09775"/>
            <a:ext cx="7886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7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09775"/>
            <a:ext cx="78867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7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Video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0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09775"/>
            <a:ext cx="5541178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2009775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Video is a great way to add value to your service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Google+ allows you to not only broadcast but create a live dialog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Google+ video can be streamed and stored on YouTube.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0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9775"/>
            <a:ext cx="3657600" cy="424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009775"/>
            <a:ext cx="426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YouTube is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most popular B2B website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Typically videos should run for under 2 minutes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 Create Playlists to organize your video’s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7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Using Social Media to Improve </a:t>
            </a:r>
            <a:r>
              <a:rPr lang="en-US" sz="3600" dirty="0"/>
              <a:t>C</a:t>
            </a:r>
            <a:r>
              <a:rPr lang="en-US" sz="3600" dirty="0" smtClean="0"/>
              <a:t>ustomer </a:t>
            </a:r>
            <a:r>
              <a:rPr lang="en-US" sz="3600" dirty="0"/>
              <a:t>S</a:t>
            </a:r>
            <a:r>
              <a:rPr lang="en-US" sz="3600" dirty="0" smtClean="0"/>
              <a:t>ervice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340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25207"/>
            <a:ext cx="7620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Agenda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 few facts about social media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Social Media Strategy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Facebook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Twitter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Video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Using Social Media to Improve Customer Service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Online Travel &amp; Review Sites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Tools You Can Use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Topics You Should Post About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Takeaways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4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371527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How </a:t>
            </a:r>
            <a:r>
              <a:rPr lang="en-US" sz="2800" dirty="0"/>
              <a:t>do your clients find out about canceled </a:t>
            </a:r>
            <a:r>
              <a:rPr lang="en-US" sz="2800" dirty="0" smtClean="0"/>
              <a:t>flights?</a:t>
            </a:r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Is </a:t>
            </a:r>
            <a:r>
              <a:rPr lang="en-US" sz="2800" dirty="0"/>
              <a:t>there anyone </a:t>
            </a:r>
            <a:r>
              <a:rPr lang="en-US" sz="2800" dirty="0" smtClean="0"/>
              <a:t>they </a:t>
            </a:r>
            <a:r>
              <a:rPr lang="en-US" sz="2800" dirty="0"/>
              <a:t>can </a:t>
            </a:r>
            <a:r>
              <a:rPr lang="en-US" sz="2800" dirty="0" smtClean="0"/>
              <a:t>call?</a:t>
            </a:r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How </a:t>
            </a:r>
            <a:r>
              <a:rPr lang="en-US" sz="2800" dirty="0"/>
              <a:t>would </a:t>
            </a:r>
            <a:r>
              <a:rPr lang="en-US" sz="2800" dirty="0" smtClean="0"/>
              <a:t>your client </a:t>
            </a:r>
            <a:r>
              <a:rPr lang="en-US" sz="2800" dirty="0"/>
              <a:t>react to being </a:t>
            </a:r>
            <a:r>
              <a:rPr lang="en-US" sz="2800" dirty="0" smtClean="0"/>
              <a:t>stranded?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40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9775"/>
            <a:ext cx="468131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009776"/>
            <a:ext cx="373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Does this happen with your agency?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What if your client was in another country is there someone they can call for help?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9775"/>
            <a:ext cx="38766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2009775"/>
            <a:ext cx="3924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How is your customer service?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Do you have an escalation path?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How long does it take your university to resolve an issue?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514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Online Travel &amp; Review Sites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340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8674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409825"/>
            <a:ext cx="61626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0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Tools You Can 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41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775"/>
            <a:ext cx="4419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21336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 Chat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 customer loyalty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 your customer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Ability to capture clients and prospects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of the products out there: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http://www.livechatinc.com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://www.liveperson.com/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9" y="2514600"/>
            <a:ext cx="8151901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4138"/>
            <a:ext cx="760847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0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Social Media is a Communication </a:t>
            </a:r>
            <a:r>
              <a:rPr lang="en-US" sz="3600" dirty="0"/>
              <a:t>T</a:t>
            </a:r>
            <a:r>
              <a:rPr lang="en-US" sz="3600" dirty="0" smtClean="0"/>
              <a:t>ool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9775"/>
            <a:ext cx="58578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2009775"/>
            <a:ext cx="259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Post to multiple social media accounts at once.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a time and date for your post to go live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Enable a plug-in for your browser to post news articles you may read directly to your social media account.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>
                <a:hlinkClick r:id="rId5"/>
              </a:rPr>
              <a:t>http://hootsuite.com/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0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" y="2009775"/>
            <a:ext cx="3733800" cy="424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2098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Ability to send out daily or weekly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 content from anywhere on the web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Include your blog articles or Twitter postings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http://paper.li/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514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Topics You Should Post About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09775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Number of days for reimbursement when the students/staff go through your office vs. another method.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amount or percent of money not reimbursed because the customer did </a:t>
            </a:r>
            <a:r>
              <a:rPr lang="en-US" dirty="0"/>
              <a:t>not follow the </a:t>
            </a:r>
            <a:r>
              <a:rPr lang="en-US" dirty="0" smtClean="0"/>
              <a:t>policy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Promote how someone can contact you if they need help.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long does it take your office to resolve an issue?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social media to help you achieve a goal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Announce your goal and create a quarterly public report showing how close you are to your goal.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9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09775"/>
            <a:ext cx="815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Takeaways</a:t>
            </a:r>
            <a:endParaRPr lang="en-US" sz="2800" u="sng" dirty="0" smtClean="0"/>
          </a:p>
          <a:p>
            <a:endParaRPr lang="en-US" sz="28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Understand your 6 – 12 month department goals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Work with existing social media channels first, don’t reinvent the wheel, yet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Each post should add value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Social media is about communicating not marketing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506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NOT A Marketing Tool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9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0" y="2209800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Gartner Says </a:t>
            </a:r>
            <a:r>
              <a:rPr lang="en-US" sz="3600" b="1" dirty="0" smtClean="0"/>
              <a:t>Social-Networking Services to Replace E-Mail </a:t>
            </a:r>
            <a:r>
              <a:rPr lang="en-US" sz="3600" dirty="0" smtClean="0"/>
              <a:t>as the Primary Vehicle for Interpersonal Communications for 20 Percent of Business Users by 2014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250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935153" cy="41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0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Social Media Strategy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3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914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5 20 MSUPS SCTEM Banner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09775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lain" startAt="2012"/>
              <a:tabLst/>
            </a:pP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itchFamily="34" charset="0"/>
              </a:rPr>
              <a:t>  Annual Conference &amp; Tradeshow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E1AEAD"/>
                </a:solidFill>
                <a:effectLst/>
                <a:latin typeface="Calisto MT" pitchFamily="18" charset="0"/>
              </a:rPr>
              <a:t>Celebrating 26 years of service to the Collegiate Travel Marketplace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09775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Questions to ask before creating your social media strategy:</a:t>
            </a:r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What are our departments goals?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How much bandwidth do we have?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Who will supply the content?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696200" cy="365125"/>
          </a:xfrm>
        </p:spPr>
        <p:txBody>
          <a:bodyPr/>
          <a:lstStyle/>
          <a:p>
            <a:r>
              <a:rPr lang="en-US" dirty="0" smtClean="0"/>
              <a:t>Jay Campbell		  Strategic Social Consulting		 Jay@StrategicSocialConsulting.com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1676</TotalTime>
  <Words>1465</Words>
  <Application>Microsoft Macintosh PowerPoint</Application>
  <PresentationFormat>On-screen Show (4:3)</PresentationFormat>
  <Paragraphs>307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Marketing Your Travel Program Using 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Rothschild</dc:creator>
  <cp:lastModifiedBy>Reagan Moran</cp:lastModifiedBy>
  <cp:revision>89</cp:revision>
  <dcterms:created xsi:type="dcterms:W3CDTF">2009-03-30T16:41:15Z</dcterms:created>
  <dcterms:modified xsi:type="dcterms:W3CDTF">2017-02-25T17:38:34Z</dcterms:modified>
</cp:coreProperties>
</file>